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7EC84-528B-43EB-987C-2CADC86783D3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9C35C-495F-46CF-8FF0-B0FCD06FD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61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9573-3644-ED6F-0D57-18FBBA42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FD12F5-D984-A691-059C-9E60C8F4E8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813C6-DEF2-0BF1-CC23-53308855F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F8ABE-8843-4CE7-814F-60B307F1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49723-FF37-EAD1-874D-112A514D5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8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4AF37-4103-0D77-1EC4-158B2F158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A4CE6-756F-B240-CF29-6A8DE9424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6E14B4-8089-831F-DEFB-125E5A582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C795A-1A06-7DD0-1381-9F14248F7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5C990-84D5-CFC5-5734-FBDC6795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45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B9B913-D140-DC03-956F-F805A840BC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EB799-CC1B-88C9-EC17-16D81F48DE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63103-F878-5A0F-70A9-5FD1E5CC7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B86E1-B149-EC9D-E24E-02F7A2FF0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575FDB-5229-9402-5B4B-FA2894A8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100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909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CECD2-383D-8E0C-E8F1-E485D69CB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7A796-CF42-BEF9-2E11-59CEF77C1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DB64A-523B-95AA-D455-218D674B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31F43-4EEB-A763-DEE5-EAF23BC4F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4A7A6-FADE-B1D1-69C8-84A4BE072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3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B8679-3813-B520-E054-46ED28A33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D4C69-6D93-84E5-1F1F-5833AB34C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45643-B911-8AA2-90D8-104A370E5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51935-B450-44DA-2F18-D970C873C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8ED1D-06E7-20FF-30F1-F4DF6F73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4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BA04F-8179-6488-CF5A-7A309C11B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84C0A-658C-5C76-6D57-7648923F72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397155-8F08-3DD0-A078-D6B0B726C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CAFF12-3A8E-D11C-8D49-6C1C5B0D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2C9FD-9E53-FA1D-389A-20919FD7C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D0A997-2D76-E924-583B-E6403AA81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26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5D86-F881-1CD3-E108-A8C6BFA98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8E258-150B-CE42-BE52-0CB5BC362A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F708D-0E04-2FF5-0A1F-21FE86909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04D53E-C66E-D4D8-9FF7-5EC4A0A17A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86F6DB-51FE-B61D-0A92-BAEE561AF5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7870B-07FF-FA20-E06C-8C87FDBAD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DB4EAF-FB96-4373-CB0A-EC7E2E075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B8646-7BF9-65DA-9D4A-52078DE15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02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D2FF5-E582-90C5-97AB-854EF1D13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FC8F54-E546-526C-DA12-FD6122AEA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7291BC-FFF1-9315-82C8-AC60B320E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F4F54-AF3C-B238-ADE8-BAE530A7A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9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58334B-D813-6060-DA9D-02ACAD7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B7ADC-BF1B-69F0-55A5-84A2EF6BB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484E61-412D-84A7-2484-FBE8706D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23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1CD1-8B66-B21F-DFB6-12706A5F6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25440-E16E-0E14-1AFB-E53A5313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3BCF78-83FC-4517-D3B2-47C7D19514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9BFDA-4812-FAB4-9A11-CE0441B17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0342F6-79FC-1E7D-AC75-4869E13DC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4A89A1-5034-80B8-9766-8A27E2895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2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C0597-DD84-9692-F4E4-CF49BD224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9CA06-F647-B2E6-6BB0-BF6C37A5E3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FB0AAD-339F-BDD8-CF79-F5D8BE2F9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F8C23-6EC5-FF37-0728-2CCE70124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851DB2-C63E-2EDB-38B7-0D022BD25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B86EC-5113-E6BF-412E-E4F8CB4A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799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660AAC-CE69-F926-0320-39EDD2815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F4195-79D3-2440-D902-E9B6E6228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968E4-8942-69B2-ABA2-6618BB0594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495106-BB26-47CE-B91B-266C5039E9E2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D040E0-D0A2-832D-4012-42D84F9BCE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11FE9-9EF6-6C45-0623-D8AF42580D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3AF88-604F-44CC-8B0D-6E300E118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2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tmp/rasterized-gradient-a6f4f04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551779" y="1270000"/>
            <a:ext cx="9088243" cy="7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5600"/>
              </a:lnSpc>
              <a:spcAft>
                <a:spcPts val="2000"/>
              </a:spcAft>
            </a:pPr>
            <a:r>
              <a:rPr lang="en-US" sz="5600" b="1" dirty="0" err="1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ReManned</a:t>
            </a:r>
            <a:r>
              <a:rPr lang="en-US" sz="5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® Character App Application</a:t>
            </a:r>
            <a:endParaRPr lang="en-US" sz="5600" dirty="0"/>
          </a:p>
        </p:txBody>
      </p:sp>
      <p:sp>
        <p:nvSpPr>
          <p:cNvPr id="4" name="Text 1"/>
          <p:cNvSpPr/>
          <p:nvPr/>
        </p:nvSpPr>
        <p:spPr>
          <a:xfrm>
            <a:off x="4252486" y="2899652"/>
            <a:ext cx="3686829" cy="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3200"/>
              </a:lnSpc>
              <a:spcAft>
                <a:spcPts val="4000"/>
              </a:spcAft>
            </a:pPr>
            <a:r>
              <a:rPr lang="en-US" sz="20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Development Roadmap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4404491" y="3876080"/>
            <a:ext cx="3383019" cy="731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880"/>
              </a:lnSpc>
              <a:spcBef>
                <a:spcPts val="2000"/>
              </a:spcBef>
              <a:spcAft>
                <a:spcPts val="4000"/>
              </a:spcAft>
            </a:pPr>
            <a:r>
              <a:rPr lang="en-US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Phased Implementation Strategy</a:t>
            </a:r>
            <a:endParaRPr lang="en-US" dirty="0"/>
          </a:p>
          <a:p>
            <a:pPr algn="ctr">
              <a:lnSpc>
                <a:spcPts val="2880"/>
              </a:lnSpc>
              <a:spcBef>
                <a:spcPts val="2000"/>
              </a:spcBef>
              <a:spcAft>
                <a:spcPts val="4000"/>
              </a:spcAft>
            </a:pPr>
            <a:r>
              <a:rPr lang="en-US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Life • Leadership • Legacy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1"/>
            <a:ext cx="7526275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3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Management &amp; Mitigation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0" y="1834356"/>
            <a:ext cx="5207000" cy="1297781"/>
          </a:xfrm>
          <a:prstGeom prst="roundRect">
            <a:avLst>
              <a:gd name="adj" fmla="val 782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87400" y="1834356"/>
            <a:ext cx="0" cy="129778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1016001" y="2037557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Technical Debt Risk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16001" y="2431257"/>
            <a:ext cx="4844796" cy="4976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b="1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</a:t>
            </a: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Regular code reviews, refactoring sprints, automated testing, maintain 80%+ coverage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223000" y="1834356"/>
            <a:ext cx="5207000" cy="1297781"/>
          </a:xfrm>
          <a:prstGeom prst="roundRect">
            <a:avLst>
              <a:gd name="adj" fmla="val 782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6248400" y="1834356"/>
            <a:ext cx="0" cy="129778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6477001" y="2037557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Adoption Risk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477001" y="2431257"/>
            <a:ext cx="4844796" cy="4976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b="1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</a:t>
            </a: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Beta testing program, user interviews, onboarding optimization, early feedback loops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62000" y="3386138"/>
            <a:ext cx="5207000" cy="1297781"/>
          </a:xfrm>
          <a:prstGeom prst="roundRect">
            <a:avLst>
              <a:gd name="adj" fmla="val 782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787400" y="3386138"/>
            <a:ext cx="0" cy="129778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1016001" y="3589338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 Creep Risk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016001" y="3983038"/>
            <a:ext cx="4844796" cy="4976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b="1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</a:t>
            </a: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Strict phase gating, feature prioritization matrix, stakeholder alignment meetings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223000" y="3386138"/>
            <a:ext cx="5207000" cy="1297781"/>
          </a:xfrm>
          <a:prstGeom prst="roundRect">
            <a:avLst>
              <a:gd name="adj" fmla="val 782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6248400" y="3386138"/>
            <a:ext cx="0" cy="129778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6"/>
          <p:cNvSpPr/>
          <p:nvPr/>
        </p:nvSpPr>
        <p:spPr>
          <a:xfrm>
            <a:off x="6477001" y="3589338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Performance Risk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6477001" y="3983038"/>
            <a:ext cx="4844796" cy="4976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b="1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Mitigation:</a:t>
            </a: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Load testing, performance monitoring, scalable architecture, caching strategy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762000" y="4988720"/>
            <a:ext cx="10881360" cy="2843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240"/>
              </a:lnSpc>
              <a:spcBef>
                <a:spcPts val="2400"/>
              </a:spcBef>
              <a:spcAft>
                <a:spcPts val="1600"/>
              </a:spcAft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risk assessments, contingency planning for critical features, vendor diversification strategy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1" y="635001"/>
            <a:ext cx="5881116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3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 Metrics &amp; KPIs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1" y="1834356"/>
            <a:ext cx="524636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400"/>
              </a:lnSpc>
              <a:spcAft>
                <a:spcPts val="1600"/>
              </a:spcAft>
            </a:pPr>
            <a:r>
              <a:rPr lang="en-US" sz="2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Metrics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62001" y="2545556"/>
            <a:ext cx="51435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DAU / WAU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Retention rates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Cycle completion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Session duration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286501" y="1834356"/>
            <a:ext cx="524636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400"/>
              </a:lnSpc>
              <a:spcAft>
                <a:spcPts val="1600"/>
              </a:spcAft>
            </a:pPr>
            <a:r>
              <a:rPr lang="en-US" sz="2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Metrics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86501" y="2545556"/>
            <a:ext cx="51435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 / LTV ratio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conversion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Promoter Score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growth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62000" y="4907756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Bef>
                <a:spcPts val="3000"/>
              </a:spcBef>
              <a:spcAft>
                <a:spcPts val="1600"/>
              </a:spcAft>
            </a:pP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10K users (Phase 2), 50K users (Phase 4), NPS &gt;50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476251"/>
            <a:ext cx="5453635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4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0" y="1548607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87400" y="1548607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1016000" y="1751807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Immediate Actions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16000" y="2145507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 to close out Phase 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62000" y="2902347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87400" y="2902347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1016000" y="3105547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Begin Phase 2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016000" y="3499247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62000" y="4256089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787400" y="4256089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1016000" y="4459289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Engagement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016000" y="4852988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reviews, monthly demos, quarterly roadmap sessions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55320" y="5813028"/>
            <a:ext cx="10881360" cy="365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880"/>
              </a:lnSpc>
              <a:spcBef>
                <a:spcPts val="4000"/>
              </a:spcBef>
              <a:spcAft>
                <a:spcPts val="16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build the future of character development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1"/>
            <a:ext cx="5453635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3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0" y="1580357"/>
            <a:ext cx="10881360" cy="650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1600"/>
              </a:spcAft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Four-phase development roadmap for the ReManned® app, a comprehensive character development platform based on the Character Arc framework: </a:t>
            </a: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(SQ × AQ) = MQ³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1" y="2814638"/>
            <a:ext cx="51435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87400" y="2814638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1016000" y="3017838"/>
            <a:ext cx="478002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MVP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016000" y="3411537"/>
            <a:ext cx="4780027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functionality launch with 12-week goal system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762001" y="4066779"/>
            <a:ext cx="51435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787400" y="4066779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1016000" y="4269979"/>
            <a:ext cx="478002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Enhanced Engagement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1016000" y="4663679"/>
            <a:ext cx="4780027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Gamification and social features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286501" y="2814638"/>
            <a:ext cx="51435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6311900" y="2814638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5" name="Text 13"/>
          <p:cNvSpPr/>
          <p:nvPr/>
        </p:nvSpPr>
        <p:spPr>
          <a:xfrm>
            <a:off x="6540500" y="3017838"/>
            <a:ext cx="478002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3: Advanced Analytics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540500" y="3411537"/>
            <a:ext cx="4780027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 insights and intelligence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86501" y="4066779"/>
            <a:ext cx="51435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6311900" y="4066779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9" name="Text 17"/>
          <p:cNvSpPr/>
          <p:nvPr/>
        </p:nvSpPr>
        <p:spPr>
          <a:xfrm>
            <a:off x="6540500" y="4269979"/>
            <a:ext cx="4780027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4: Ecosystem Expansion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540500" y="4663679"/>
            <a:ext cx="4780027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 and scaling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0"/>
            <a:ext cx="5453635" cy="4514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56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MVP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62000" y="1238845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2400"/>
              </a:spcAft>
            </a:pPr>
            <a:r>
              <a:rPr lang="en-US" sz="16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Months 1-4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0" y="1868685"/>
            <a:ext cx="10881360" cy="365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1600"/>
              </a:spcAft>
            </a:pPr>
            <a:r>
              <a:rPr lang="en-US" sz="24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Features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62000" y="2437607"/>
            <a:ext cx="106680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User authentication &amp; 12-week goal dashboard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SMAART goal creation with daily tracking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Weekly execution scoring (85% target)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checkpoints &amp; quarterly archiving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0" y="4799807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Bef>
                <a:spcPts val="3000"/>
              </a:spcBef>
              <a:spcAft>
                <a:spcPts val="1600"/>
              </a:spcAft>
            </a:pP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Success: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Full 12-week cycles, 85% Week 1 completion, fast load times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0"/>
            <a:ext cx="5453635" cy="4514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56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1: Technical Stack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62000" y="1238845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2400"/>
              </a:spcAft>
            </a:pPr>
            <a:r>
              <a:rPr lang="en-US" sz="16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 Architecture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0" y="2122686"/>
            <a:ext cx="5207000" cy="1546621"/>
          </a:xfrm>
          <a:prstGeom prst="roundRect">
            <a:avLst>
              <a:gd name="adj" fmla="val 656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787400" y="2122686"/>
            <a:ext cx="0" cy="154662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7" name="Text 5"/>
          <p:cNvSpPr/>
          <p:nvPr/>
        </p:nvSpPr>
        <p:spPr>
          <a:xfrm>
            <a:off x="1016001" y="2325886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Frontend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016001" y="2719586"/>
            <a:ext cx="4844796" cy="7465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+ Vite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React Router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Bootstrap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6223000" y="2122686"/>
            <a:ext cx="5207000" cy="1546621"/>
          </a:xfrm>
          <a:prstGeom prst="roundRect">
            <a:avLst>
              <a:gd name="adj" fmla="val 656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248400" y="2122686"/>
            <a:ext cx="0" cy="154662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1" name="Text 9"/>
          <p:cNvSpPr/>
          <p:nvPr/>
        </p:nvSpPr>
        <p:spPr>
          <a:xfrm>
            <a:off x="6477001" y="2325886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Backend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477001" y="2719586"/>
            <a:ext cx="4844796" cy="7465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Django REST API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CORS-enabled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62000" y="3923308"/>
            <a:ext cx="5207000" cy="1546621"/>
          </a:xfrm>
          <a:prstGeom prst="roundRect">
            <a:avLst>
              <a:gd name="adj" fmla="val 656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787400" y="3923308"/>
            <a:ext cx="0" cy="154662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5" name="Text 13"/>
          <p:cNvSpPr/>
          <p:nvPr/>
        </p:nvSpPr>
        <p:spPr>
          <a:xfrm>
            <a:off x="1016001" y="4126509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Systems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016001" y="4520209"/>
            <a:ext cx="4844796" cy="7465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JWT auth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MQ³ scoring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 tracking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223000" y="3923308"/>
            <a:ext cx="5207000" cy="1546621"/>
          </a:xfrm>
          <a:prstGeom prst="roundRect">
            <a:avLst>
              <a:gd name="adj" fmla="val 6569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8" name="Shape 16"/>
          <p:cNvSpPr/>
          <p:nvPr/>
        </p:nvSpPr>
        <p:spPr>
          <a:xfrm>
            <a:off x="6248400" y="3923308"/>
            <a:ext cx="0" cy="1546621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9" name="Text 17"/>
          <p:cNvSpPr/>
          <p:nvPr/>
        </p:nvSpPr>
        <p:spPr>
          <a:xfrm>
            <a:off x="6477001" y="4126509"/>
            <a:ext cx="484479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Deployment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6477001" y="4520209"/>
            <a:ext cx="4844796" cy="7465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responsive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Push notifications</a:t>
            </a:r>
            <a:endParaRPr lang="en-US" sz="1400" dirty="0"/>
          </a:p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encryption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1" y="635000"/>
            <a:ext cx="6412231" cy="4514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56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Enhanced Engagement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62000" y="1238845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2400"/>
              </a:spcAft>
            </a:pPr>
            <a:r>
              <a:rPr lang="en-US" sz="16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Months 5-8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0" y="1868685"/>
            <a:ext cx="10881360" cy="365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1600"/>
              </a:spcAft>
            </a:pPr>
            <a:r>
              <a:rPr lang="en-US" sz="24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Features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62000" y="2437607"/>
            <a:ext cx="106680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Achievement badges, streaks &amp; leaderboard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Cohort management &amp; accountability partners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Anonymous support forum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Enhanced AQ-focused journaling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0" y="4799807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Bef>
                <a:spcPts val="3000"/>
              </a:spcBef>
              <a:spcAft>
                <a:spcPts val="1600"/>
              </a:spcAft>
            </a:pP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Success: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30% Daily Active Users increase, 8+ min sessions, 50% cohort adoption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1" y="635000"/>
            <a:ext cx="5738623" cy="4514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56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3: Advanced Analytics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62000" y="1238845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2400"/>
              </a:spcAft>
            </a:pPr>
            <a:r>
              <a:rPr lang="en-US" sz="16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Months 9-12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0" y="1868685"/>
            <a:ext cx="10881360" cy="365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1600"/>
              </a:spcAft>
            </a:pPr>
            <a:r>
              <a:rPr lang="en-US" sz="24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AI-Powered Features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62000" y="2437607"/>
            <a:ext cx="106680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Personalized goal recommendations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Pattern recognition &amp; tactic timing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Detailed SQ &amp; AQ assessments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Integrations (fitness, calendar)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0" y="4799807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Bef>
                <a:spcPts val="3000"/>
              </a:spcBef>
              <a:spcAft>
                <a:spcPts val="1600"/>
              </a:spcAft>
            </a:pP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Success: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70% complete assessments, 60% accept AI suggestions, NPS &gt;50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0"/>
            <a:ext cx="6230875" cy="4514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3556"/>
              </a:lnSpc>
              <a:spcAft>
                <a:spcPts val="1200"/>
              </a:spcAft>
            </a:pPr>
            <a:r>
              <a:rPr lang="en-US" sz="32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4: Ecosystem Expansion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62000" y="1238845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Aft>
                <a:spcPts val="2400"/>
              </a:spcAft>
            </a:pPr>
            <a:r>
              <a:rPr lang="en-US" sz="16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Timeline: Months 13-16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62000" y="1868685"/>
            <a:ext cx="10881360" cy="365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880"/>
              </a:lnSpc>
              <a:spcAft>
                <a:spcPts val="1600"/>
              </a:spcAft>
            </a:pPr>
            <a:r>
              <a:rPr lang="en-US" sz="24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Growth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62000" y="2437607"/>
            <a:ext cx="10668000" cy="1981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mobile apps (iOS &amp; Android)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Content library &amp; coaching marketplace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Virtual events &amp; enterprise features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 tiers &amp; white-label options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62000" y="4799807"/>
            <a:ext cx="10881360" cy="325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560"/>
              </a:lnSpc>
              <a:spcBef>
                <a:spcPts val="3000"/>
              </a:spcBef>
              <a:spcAft>
                <a:spcPts val="1600"/>
              </a:spcAft>
            </a:pPr>
            <a:r>
              <a:rPr lang="en-US" sz="16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Success:</a:t>
            </a: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50K users, 60% native adoption, 15% premium conversion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0" y="635001"/>
            <a:ext cx="6075427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3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Timeline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0" y="1834357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87400" y="1834357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6" name="Text 4"/>
          <p:cNvSpPr/>
          <p:nvPr/>
        </p:nvSpPr>
        <p:spPr>
          <a:xfrm>
            <a:off x="1016000" y="2037557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1-4: MVP Launch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16000" y="2431256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12-week goal system, daily tracking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762000" y="3035698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87400" y="3035698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0" name="Text 8"/>
          <p:cNvSpPr/>
          <p:nvPr/>
        </p:nvSpPr>
        <p:spPr>
          <a:xfrm>
            <a:off x="1016000" y="3238898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5-8: Engagement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1016000" y="3632597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Gamification, cohorts, social features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762000" y="4237038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787400" y="4237038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4" name="Text 12"/>
          <p:cNvSpPr/>
          <p:nvPr/>
        </p:nvSpPr>
        <p:spPr>
          <a:xfrm>
            <a:off x="1016000" y="4440238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9-12: Intelligence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016000" y="4833937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recommendations, assessments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62000" y="5438379"/>
            <a:ext cx="10668000" cy="1048940"/>
          </a:xfrm>
          <a:prstGeom prst="roundRect">
            <a:avLst>
              <a:gd name="adj" fmla="val 9686"/>
            </a:avLst>
          </a:prstGeom>
          <a:solidFill>
            <a:srgbClr val="191B23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87400" y="5438379"/>
            <a:ext cx="0" cy="1048940"/>
          </a:xfrm>
          <a:prstGeom prst="line">
            <a:avLst/>
          </a:prstGeom>
          <a:noFill/>
          <a:ln w="38100">
            <a:solidFill>
              <a:srgbClr val="9E865A"/>
            </a:solidFill>
            <a:prstDash val="solid"/>
          </a:ln>
        </p:spPr>
        <p:txBody>
          <a:bodyPr/>
          <a:lstStyle/>
          <a:p>
            <a:endParaRPr lang="en-US" sz="2400"/>
          </a:p>
        </p:txBody>
      </p:sp>
      <p:sp>
        <p:nvSpPr>
          <p:cNvPr id="18" name="Text 16"/>
          <p:cNvSpPr/>
          <p:nvPr/>
        </p:nvSpPr>
        <p:spPr>
          <a:xfrm>
            <a:off x="1016000" y="5641579"/>
            <a:ext cx="10415016" cy="2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1000"/>
              </a:spcAft>
            </a:pPr>
            <a:r>
              <a:rPr lang="en-US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13-16: Expansion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016000" y="6035279"/>
            <a:ext cx="10415016" cy="2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1960"/>
              </a:lnSpc>
            </a:pPr>
            <a:r>
              <a:rPr lang="en-US" sz="1400" dirty="0">
                <a:solidFill>
                  <a:srgbClr val="C3C3C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Native apps, coaching, enterprise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50608"/>
          </a:solidFill>
          <a:ln/>
        </p:spPr>
        <p:txBody>
          <a:bodyPr wrap="square" rtlCol="0" anchor="ctr"/>
          <a:lstStyle/>
          <a:p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762001" y="635001"/>
            <a:ext cx="5971793" cy="5643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4444"/>
              </a:lnSpc>
              <a:spcAft>
                <a:spcPts val="3000"/>
              </a:spcAft>
            </a:pPr>
            <a:r>
              <a:rPr lang="en-US" sz="4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 Requirements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762001" y="1834356"/>
            <a:ext cx="524636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400"/>
              </a:lnSpc>
              <a:spcAft>
                <a:spcPts val="2000"/>
              </a:spcAft>
            </a:pPr>
            <a:r>
              <a:rPr lang="en-US" sz="2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Development Team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62001" y="2596356"/>
            <a:ext cx="5143500" cy="2489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Full-stack developers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Frontend (React)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Backend (Django)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Mobile (Phase 4)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UI/UX designer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286501" y="1834356"/>
            <a:ext cx="5246369" cy="3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ts val="2400"/>
              </a:lnSpc>
              <a:spcAft>
                <a:spcPts val="2000"/>
              </a:spcAft>
            </a:pPr>
            <a:r>
              <a:rPr lang="en-US" sz="2000" b="1" dirty="0">
                <a:solidFill>
                  <a:srgbClr val="9E865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286501" y="2596356"/>
            <a:ext cx="5143500" cy="2489200"/>
          </a:xfrm>
          <a:prstGeom prst="rect">
            <a:avLst/>
          </a:prstGeom>
          <a:noFill/>
          <a:ln/>
        </p:spPr>
        <p:txBody>
          <a:bodyPr wrap="square" lIns="152400" tIns="0" rIns="0" bIns="0" rtlCol="0" anchor="t"/>
          <a:lstStyle/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hosting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PostgreSQL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CI/CD pipeline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platform</a:t>
            </a:r>
            <a:endParaRPr lang="en-US" sz="1600" dirty="0"/>
          </a:p>
          <a:p>
            <a:pPr marL="152396" indent="-152396">
              <a:lnSpc>
                <a:spcPts val="2400"/>
              </a:lnSpc>
              <a:spcAft>
                <a:spcPts val="1200"/>
              </a:spcAft>
              <a:buSzPct val="100000"/>
              <a:buChar char="•"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AI/ML services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566</Words>
  <Application>Microsoft Office PowerPoint</Application>
  <PresentationFormat>Widescreen</PresentationFormat>
  <Paragraphs>127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Chibuzo</dc:creator>
  <cp:lastModifiedBy>Ali Dabdoub</cp:lastModifiedBy>
  <cp:revision>1</cp:revision>
  <dcterms:created xsi:type="dcterms:W3CDTF">2025-12-05T01:44:15Z</dcterms:created>
  <dcterms:modified xsi:type="dcterms:W3CDTF">2026-02-26T06:08:10Z</dcterms:modified>
</cp:coreProperties>
</file>